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85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0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4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73D6-854D-4F63-B6B2-98A7CFF8C8D2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CC4A-5368-4D23-A2FD-0B2230CC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07988" y="5017077"/>
            <a:ext cx="4887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b="1" dirty="0" smtClean="0"/>
              <a:t>Reagent #2 0.001M </a:t>
            </a:r>
            <a:r>
              <a:rPr lang="en-US" sz="1600" b="1" dirty="0"/>
              <a:t>luminol </a:t>
            </a:r>
            <a:r>
              <a:rPr lang="en-US" sz="1600" b="1" dirty="0" smtClean="0"/>
              <a:t>in 0.1M </a:t>
            </a:r>
            <a:r>
              <a:rPr lang="en-US" sz="1600" b="1" dirty="0" err="1" smtClean="0"/>
              <a:t>NaOH</a:t>
            </a:r>
            <a:r>
              <a:rPr lang="en-US" sz="1600" b="1" dirty="0" smtClean="0"/>
              <a:t>  </a:t>
            </a:r>
            <a:r>
              <a:rPr lang="en-US" sz="1600" b="1" dirty="0"/>
              <a:t>pH 12</a:t>
            </a:r>
            <a:r>
              <a:rPr lang="en-US" sz="1600" b="1" dirty="0" smtClean="0"/>
              <a:t>,</a:t>
            </a:r>
          </a:p>
          <a:p>
            <a:pPr eaLnBrk="1" hangingPunct="1"/>
            <a:r>
              <a:rPr lang="en-US" sz="1600" b="1" dirty="0" smtClean="0"/>
              <a:t>volume 100 µL </a:t>
            </a:r>
          </a:p>
          <a:p>
            <a:pPr eaLnBrk="1" hangingPunct="1"/>
            <a:r>
              <a:rPr lang="en-GB" sz="1600" b="1" dirty="0" smtClean="0"/>
              <a:t>Carrier: an </a:t>
            </a:r>
            <a:r>
              <a:rPr lang="en-GB" sz="1600" b="1" dirty="0"/>
              <a:t>aqueous solution containing 0.025% (v/v) </a:t>
            </a:r>
            <a:r>
              <a:rPr lang="en-GB" sz="1600" b="1" dirty="0" err="1"/>
              <a:t>Brij</a:t>
            </a:r>
            <a:r>
              <a:rPr lang="en-GB" sz="1600" b="1" dirty="0"/>
              <a:t> </a:t>
            </a:r>
            <a:endParaRPr lang="en-GB" sz="1600" b="1" dirty="0" smtClean="0"/>
          </a:p>
          <a:p>
            <a:pPr eaLnBrk="1" hangingPunct="1"/>
            <a:r>
              <a:rPr lang="en-US" sz="1600" b="1" dirty="0" smtClean="0"/>
              <a:t>Sample Fe (II</a:t>
            </a:r>
            <a:r>
              <a:rPr lang="en-US" sz="1600" b="1" dirty="0"/>
              <a:t>) in </a:t>
            </a:r>
            <a:r>
              <a:rPr lang="en-US" sz="1600" b="1" dirty="0" smtClean="0"/>
              <a:t>0.001 N </a:t>
            </a:r>
            <a:r>
              <a:rPr lang="en-US" sz="1600" b="1" dirty="0" err="1" smtClean="0"/>
              <a:t>HCl</a:t>
            </a:r>
            <a:r>
              <a:rPr lang="en-US" sz="1600" b="1" dirty="0" smtClean="0"/>
              <a:t> volume 50 µL</a:t>
            </a:r>
            <a:endParaRPr lang="en-US" sz="1600" b="1" dirty="0"/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017861" y="101601"/>
            <a:ext cx="4368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33CC"/>
                </a:solidFill>
              </a:rPr>
              <a:t>Chemiluminescence</a:t>
            </a:r>
            <a:r>
              <a:rPr lang="en-US" sz="3200" b="1" dirty="0">
                <a:solidFill>
                  <a:srgbClr val="0033CC"/>
                </a:solidFill>
              </a:rPr>
              <a:t>: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33400" y="4279612"/>
            <a:ext cx="5223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b="1" dirty="0"/>
              <a:t>STEP#1 </a:t>
            </a:r>
            <a:r>
              <a:rPr lang="en-US" sz="1600" b="1" dirty="0" smtClean="0"/>
              <a:t>REAGENT LOADED </a:t>
            </a:r>
            <a:r>
              <a:rPr lang="en-US" sz="1600" b="1" dirty="0"/>
              <a:t>INTO </a:t>
            </a:r>
            <a:r>
              <a:rPr lang="en-US" sz="1600" b="1" dirty="0" smtClean="0"/>
              <a:t>FLOWCELL   </a:t>
            </a:r>
          </a:p>
          <a:p>
            <a:pPr eaLnBrk="1" hangingPunct="1"/>
            <a:r>
              <a:rPr lang="en-US" sz="1600" b="1" dirty="0" smtClean="0"/>
              <a:t>STEP#2 </a:t>
            </a:r>
            <a:r>
              <a:rPr lang="en-US" sz="1600" b="1" dirty="0"/>
              <a:t>SAMPLE </a:t>
            </a:r>
            <a:r>
              <a:rPr lang="en-US" sz="1600" b="1" dirty="0" smtClean="0"/>
              <a:t> INJECTED </a:t>
            </a:r>
            <a:r>
              <a:rPr lang="en-US" sz="1600" b="1" dirty="0"/>
              <a:t>INTO FLOWCELL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041526" y="685800"/>
            <a:ext cx="3842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accent2"/>
                </a:solidFill>
              </a:rPr>
              <a:t>Sequencing of Sample and Reagents </a:t>
            </a:r>
            <a:endParaRPr lang="en-US" sz="1600" i="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1" y="812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468312" y="6400800"/>
            <a:ext cx="6645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 dirty="0"/>
              <a:t>Hugo Oliveira, unpublished results from N.B. Palmer cruise Antarctica 2011</a:t>
            </a:r>
            <a:r>
              <a:rPr lang="en-US" dirty="0"/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500604" y="3581400"/>
            <a:ext cx="3262396" cy="3276600"/>
            <a:chOff x="381000" y="1524000"/>
            <a:chExt cx="3892550" cy="2687638"/>
          </a:xfrm>
        </p:grpSpPr>
        <p:pic>
          <p:nvPicPr>
            <p:cNvPr id="30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" t="15485" r="84705" b="52847"/>
            <a:stretch>
              <a:fillRect/>
            </a:stretch>
          </p:blipFill>
          <p:spPr bwMode="auto">
            <a:xfrm>
              <a:off x="381000" y="1524000"/>
              <a:ext cx="3360738" cy="268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" t="7669" r="7382" b="3902"/>
            <a:stretch>
              <a:fillRect/>
            </a:stretch>
          </p:blipFill>
          <p:spPr bwMode="auto">
            <a:xfrm>
              <a:off x="2590800" y="1676400"/>
              <a:ext cx="1682750" cy="142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43"/>
            <p:cNvSpPr txBox="1">
              <a:spLocks noChangeArrowheads="1"/>
            </p:cNvSpPr>
            <p:nvPr/>
          </p:nvSpPr>
          <p:spPr bwMode="auto">
            <a:xfrm>
              <a:off x="746125" y="1582738"/>
              <a:ext cx="727129" cy="23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000"/>
                <a:t>counts</a:t>
              </a:r>
            </a:p>
          </p:txBody>
        </p: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746125" y="1963738"/>
              <a:ext cx="1393455" cy="23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000"/>
                <a:t>FIBER OPTICS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4038" y="685800"/>
            <a:ext cx="7706166" cy="3003552"/>
            <a:chOff x="554038" y="914400"/>
            <a:chExt cx="7706166" cy="3003552"/>
          </a:xfrm>
        </p:grpSpPr>
        <p:sp>
          <p:nvSpPr>
            <p:cNvPr id="5" name="Text Box 30"/>
            <p:cNvSpPr txBox="1">
              <a:spLocks noChangeArrowheads="1"/>
            </p:cNvSpPr>
            <p:nvPr/>
          </p:nvSpPr>
          <p:spPr bwMode="auto">
            <a:xfrm>
              <a:off x="3276600" y="1219201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0"/>
                <a:t>Flow Cell</a:t>
              </a:r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554038" y="1957918"/>
              <a:ext cx="4627562" cy="3915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582738" y="1957918"/>
              <a:ext cx="1028700" cy="39158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54038" y="2643719"/>
              <a:ext cx="4627562" cy="3915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554038" y="3270252"/>
              <a:ext cx="4627562" cy="3915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330575" y="2643719"/>
              <a:ext cx="1851025" cy="39158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303463" y="3270252"/>
              <a:ext cx="1027112" cy="39158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99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3330575" y="1663701"/>
              <a:ext cx="1089025" cy="215688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1022350" y="1219201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0"/>
                <a:t>Holding Coil</a:t>
              </a:r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 flipH="1">
              <a:off x="554038" y="2446868"/>
              <a:ext cx="226218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3022600" y="3132668"/>
              <a:ext cx="2159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2303463" y="3917952"/>
              <a:ext cx="2260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2209800" y="914400"/>
              <a:ext cx="18473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867400" y="1905000"/>
              <a:ext cx="1028700" cy="39158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867400" y="2540000"/>
              <a:ext cx="1028700" cy="391584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946900" y="1905000"/>
              <a:ext cx="1210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0" dirty="0"/>
                <a:t>LUMINOL</a:t>
              </a:r>
            </a:p>
          </p:txBody>
        </p:sp>
        <p:sp>
          <p:nvSpPr>
            <p:cNvPr id="23" name="TextBox 29"/>
            <p:cNvSpPr txBox="1">
              <a:spLocks noChangeArrowheads="1"/>
            </p:cNvSpPr>
            <p:nvPr/>
          </p:nvSpPr>
          <p:spPr bwMode="auto">
            <a:xfrm>
              <a:off x="6972300" y="2578100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0" dirty="0"/>
                <a:t>Fe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5867400" y="3251200"/>
              <a:ext cx="1028700" cy="391584"/>
            </a:xfrm>
            <a:prstGeom prst="rect">
              <a:avLst/>
            </a:prstGeom>
            <a:solidFill>
              <a:srgbClr val="66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6934200" y="3263900"/>
              <a:ext cx="132600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i="0" dirty="0"/>
                <a:t>PRODUCT</a:t>
              </a: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3352800" y="3276600"/>
              <a:ext cx="1851025" cy="3915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FFFFFF"/>
                </a:gs>
                <a:gs pos="50000">
                  <a:schemeClr val="tx2">
                    <a:lumMod val="40000"/>
                    <a:lumOff val="60000"/>
                  </a:schemeClr>
                </a:gs>
                <a:gs pos="75000">
                  <a:srgbClr val="FFFF00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i="0"/>
            </a:p>
          </p:txBody>
        </p:sp>
      </p:grpSp>
    </p:spTree>
    <p:extLst>
      <p:ext uri="{BB962C8B-B14F-4D97-AF65-F5344CB8AC3E}">
        <p14:creationId xmlns:p14="http://schemas.microsoft.com/office/powerpoint/2010/main" val="8867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77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Jarda's Desktop</dc:creator>
  <cp:lastModifiedBy>Jarda's Desktop</cp:lastModifiedBy>
  <cp:revision>6</cp:revision>
  <dcterms:created xsi:type="dcterms:W3CDTF">2013-07-25T02:53:51Z</dcterms:created>
  <dcterms:modified xsi:type="dcterms:W3CDTF">2013-07-31T22:43:35Z</dcterms:modified>
</cp:coreProperties>
</file>